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87" r:id="rId4"/>
    <p:sldId id="289" r:id="rId5"/>
    <p:sldId id="282" r:id="rId6"/>
    <p:sldId id="283" r:id="rId7"/>
    <p:sldId id="284" r:id="rId8"/>
    <p:sldId id="285" r:id="rId9"/>
    <p:sldId id="290" r:id="rId10"/>
    <p:sldId id="288" r:id="rId11"/>
    <p:sldId id="29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3788" autoAdjust="0"/>
  </p:normalViewPr>
  <p:slideViewPr>
    <p:cSldViewPr snapToGrid="0">
      <p:cViewPr varScale="1">
        <p:scale>
          <a:sx n="105" d="100"/>
          <a:sy n="105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8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27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52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7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7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4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8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6C9E-38D9-459B-A52C-993692713A52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BF5D2-6E2C-4EBF-A9B0-362511A4E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6770"/>
            <a:ext cx="7772400" cy="126038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Identification, synthesis, and development of the sex pheromone of the mealybug,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Ferrisia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endParaRPr lang="en-US" sz="2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59037"/>
            <a:ext cx="6858000" cy="1363155"/>
          </a:xfrm>
        </p:spPr>
        <p:txBody>
          <a:bodyPr>
            <a:noAutofit/>
          </a:bodyPr>
          <a:lstStyle/>
          <a:p>
            <a:r>
              <a:rPr lang="en-US" sz="1800" b="1" dirty="0"/>
              <a:t>Jocelyn </a:t>
            </a:r>
            <a:r>
              <a:rPr lang="en-US" sz="1800" b="1" dirty="0" smtClean="0"/>
              <a:t>Millar, Dept of Entomology, UC Riverside</a:t>
            </a:r>
          </a:p>
          <a:p>
            <a:r>
              <a:rPr lang="en-US" sz="1800" b="1" dirty="0" smtClean="0"/>
              <a:t>Kent Daane, Environmental Science, Policy, and Management, UC Berkeley/Kearney Ag Center</a:t>
            </a:r>
            <a:endParaRPr lang="en-US" sz="1800" b="1" dirty="0" smtClean="0"/>
          </a:p>
          <a:p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27"/>
            <a:ext cx="7886700" cy="860170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en-US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99213"/>
            <a:ext cx="7886700" cy="275917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Collect pheromone from mealybugs on squash/pumpkins, grapevines.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alternative rearing substrates (e.g., potato sprouts)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Try alternative pheromone collection/analysis methods (Solid phase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microextraction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914400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540639" y="1221225"/>
            <a:ext cx="7886700" cy="9608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Bottom line: we need enough pheromone to get spectra for its identification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1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220" y="1901319"/>
            <a:ext cx="4830318" cy="668146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Thanks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your support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4343" y="3632485"/>
            <a:ext cx="2870073" cy="738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1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017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221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Gill’s mealybug, </a:t>
            </a:r>
            <a:r>
              <a:rPr lang="en-US" i="1" dirty="0" err="1" smtClean="0"/>
              <a:t>Ferrisia</a:t>
            </a:r>
            <a:r>
              <a:rPr lang="en-US" i="1" dirty="0" smtClean="0"/>
              <a:t> </a:t>
            </a:r>
            <a:r>
              <a:rPr lang="en-US" i="1" dirty="0" err="1" smtClean="0"/>
              <a:t>gilli</a:t>
            </a:r>
            <a:endParaRPr lang="en-US" i="1" dirty="0" smtClean="0"/>
          </a:p>
          <a:p>
            <a:pPr lvl="1"/>
            <a:r>
              <a:rPr lang="en-US" dirty="0" smtClean="0"/>
              <a:t>Increasing in importance as a pistachio pest in CA</a:t>
            </a:r>
          </a:p>
          <a:p>
            <a:pPr lvl="2"/>
            <a:r>
              <a:rPr lang="en-US" dirty="0" smtClean="0"/>
              <a:t>Direct damage through feeding, indirect via honeydew/molds</a:t>
            </a:r>
            <a:endParaRPr lang="en-US" dirty="0" smtClean="0"/>
          </a:p>
          <a:p>
            <a:pPr lvl="1"/>
            <a:r>
              <a:rPr lang="en-US" dirty="0" smtClean="0"/>
              <a:t>Also infesting other crops (e.g</a:t>
            </a:r>
            <a:r>
              <a:rPr lang="en-US" dirty="0" smtClean="0"/>
              <a:t>. </a:t>
            </a:r>
            <a:r>
              <a:rPr lang="en-US" dirty="0" smtClean="0"/>
              <a:t>grapes, almonds, ornamentals)</a:t>
            </a:r>
            <a:endParaRPr lang="en-US" dirty="0" smtClean="0"/>
          </a:p>
          <a:p>
            <a:pPr lvl="1"/>
            <a:r>
              <a:rPr lang="en-US" dirty="0" smtClean="0"/>
              <a:t>Expanding its range</a:t>
            </a:r>
            <a:endParaRPr lang="en-US" dirty="0" smtClean="0"/>
          </a:p>
          <a:p>
            <a:r>
              <a:rPr lang="en-US" dirty="0" smtClean="0"/>
              <a:t>Effective control requires careful monitoring of populations and life stages, to time control measures</a:t>
            </a:r>
            <a:endParaRPr lang="en-US" dirty="0" smtClean="0"/>
          </a:p>
          <a:p>
            <a:r>
              <a:rPr lang="en-US" dirty="0" smtClean="0"/>
              <a:t>Pheromone-baited traps would be useful monitoring tools</a:t>
            </a: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1115568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6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017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Pheromones for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Ferrisia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638" y="2943776"/>
            <a:ext cx="8319897" cy="6194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Pheromone identified for </a:t>
            </a:r>
            <a:r>
              <a:rPr lang="en-US" sz="2400" i="1" dirty="0" err="1" smtClean="0"/>
              <a:t>Ferrisia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virgata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Tabata</a:t>
            </a:r>
            <a:r>
              <a:rPr lang="en-US" sz="2400" dirty="0" smtClean="0"/>
              <a:t> et al. 2017)</a:t>
            </a:r>
            <a:endParaRPr lang="en-US" sz="2400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1115568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81854"/>
              </p:ext>
            </p:extLst>
          </p:nvPr>
        </p:nvGraphicFramePr>
        <p:xfrm>
          <a:off x="2423160" y="3393291"/>
          <a:ext cx="3050330" cy="1295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CS ChemDraw Drawing" r:id="rId5" imgW="1612087" imgH="683783" progId="ChemDraw.Document.6.0">
                  <p:embed/>
                </p:oleObj>
              </mc:Choice>
              <mc:Fallback>
                <p:oleObj name="CS ChemDraw Drawing" r:id="rId5" imgW="1612087" imgH="6837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3160" y="3393291"/>
                        <a:ext cx="3050330" cy="1295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40639" y="1225297"/>
            <a:ext cx="7886700" cy="1636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Our previous work: demonstrated that </a:t>
            </a:r>
            <a:r>
              <a:rPr lang="en-US" sz="2400" i="1" dirty="0" smtClean="0"/>
              <a:t>F. </a:t>
            </a:r>
            <a:r>
              <a:rPr lang="en-US" sz="2400" i="1" dirty="0" err="1" smtClean="0"/>
              <a:t>gilli</a:t>
            </a:r>
            <a:r>
              <a:rPr lang="en-US" sz="2400" i="1" dirty="0" smtClean="0"/>
              <a:t> </a:t>
            </a:r>
            <a:r>
              <a:rPr lang="en-US" sz="2400" dirty="0" smtClean="0"/>
              <a:t>does indeed have a female-produced pheromone</a:t>
            </a:r>
          </a:p>
          <a:p>
            <a:pPr lvl="1"/>
            <a:r>
              <a:rPr lang="en-US" dirty="0" err="1" smtClean="0"/>
              <a:t>Electroantennogram</a:t>
            </a:r>
            <a:r>
              <a:rPr lang="en-US" dirty="0" smtClean="0"/>
              <a:t> responses</a:t>
            </a:r>
          </a:p>
          <a:p>
            <a:pPr lvl="1"/>
            <a:r>
              <a:rPr lang="en-US" dirty="0" smtClean="0"/>
              <a:t>Attraction of males to an extract of females</a:t>
            </a: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29818" y="4973611"/>
            <a:ext cx="7886700" cy="924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Pheromone is a typical mealybug </a:t>
            </a:r>
            <a:r>
              <a:rPr lang="en-US" sz="2400" dirty="0" err="1" smtClean="0"/>
              <a:t>terpenoid</a:t>
            </a:r>
            <a:r>
              <a:rPr lang="en-US" sz="2400" dirty="0" smtClean="0"/>
              <a:t> ester</a:t>
            </a:r>
          </a:p>
          <a:p>
            <a:r>
              <a:rPr lang="en-US" sz="2400" i="1" dirty="0" smtClean="0"/>
              <a:t>F. </a:t>
            </a:r>
            <a:r>
              <a:rPr lang="en-US" sz="2400" i="1" dirty="0" err="1" smtClean="0"/>
              <a:t>gilli</a:t>
            </a:r>
            <a:r>
              <a:rPr lang="en-US" sz="2400" i="1" dirty="0" smtClean="0"/>
              <a:t> </a:t>
            </a:r>
            <a:r>
              <a:rPr lang="en-US" sz="2400" dirty="0" smtClean="0"/>
              <a:t>pheromone is likely to have a similar structure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017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 during 2020-2021: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1115568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1371601"/>
            <a:ext cx="7886700" cy="2686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Establish lab colonies at UCR in fall 2020</a:t>
            </a:r>
          </a:p>
          <a:p>
            <a:r>
              <a:rPr lang="en-US" sz="2400" dirty="0" smtClean="0"/>
              <a:t>Collect pheromone from cohorts of virgin females on butternut squash</a:t>
            </a:r>
          </a:p>
          <a:p>
            <a:r>
              <a:rPr lang="en-US" sz="2400" dirty="0" smtClean="0"/>
              <a:t>Try alternative rearing substrates to try and increase pheromone yield</a:t>
            </a:r>
          </a:p>
          <a:p>
            <a:pPr lvl="1"/>
            <a:r>
              <a:rPr lang="en-US" sz="2000" dirty="0" smtClean="0"/>
              <a:t>Grapevines</a:t>
            </a:r>
          </a:p>
          <a:p>
            <a:pPr lvl="1"/>
            <a:r>
              <a:rPr lang="en-US" sz="2000" dirty="0" smtClean="0"/>
              <a:t>Acorn squash</a:t>
            </a:r>
          </a:p>
          <a:p>
            <a:r>
              <a:rPr lang="en-US" sz="2400" dirty="0" smtClean="0"/>
              <a:t>Results to date: </a:t>
            </a:r>
          </a:p>
          <a:p>
            <a:pPr lvl="1"/>
            <a:r>
              <a:rPr lang="en-US" dirty="0" smtClean="0"/>
              <a:t>Reproduced </a:t>
            </a:r>
            <a:r>
              <a:rPr lang="en-US" dirty="0" err="1" smtClean="0"/>
              <a:t>electroantennogram</a:t>
            </a:r>
            <a:r>
              <a:rPr lang="en-US" dirty="0" smtClean="0"/>
              <a:t> responses to a compound in the extracts</a:t>
            </a:r>
          </a:p>
          <a:p>
            <a:pPr lvl="1"/>
            <a:r>
              <a:rPr lang="en-US" dirty="0" smtClean="0"/>
              <a:t>So far, from ~90 extracts, still not enough material to get any meaningful structural data</a:t>
            </a:r>
          </a:p>
          <a:p>
            <a:pPr lvl="2"/>
            <a:r>
              <a:rPr lang="en-US" dirty="0" smtClean="0"/>
              <a:t>E.g., need a mass spectrum, at a minimum</a:t>
            </a:r>
            <a:endParaRPr lang="en-US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0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31" y="1239351"/>
            <a:ext cx="7200001" cy="54400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628650" y="914400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97114" y="367994"/>
            <a:ext cx="737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Testing mealybugs on different types of squash/pumpkins</a:t>
            </a:r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3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1103376"/>
            <a:ext cx="3657600" cy="5437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7048" y="365760"/>
            <a:ext cx="6257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Apparatus for collecting volatiles from live plants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914400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6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1711864"/>
            <a:ext cx="6288214" cy="47346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6967" y="475488"/>
            <a:ext cx="821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Antennal preparation for GC-EAD. Gold wire is 1 mm in diameter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43165" y="1048091"/>
            <a:ext cx="7512908" cy="1647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4764024" y="4572000"/>
            <a:ext cx="612648" cy="448056"/>
          </a:xfrm>
          <a:prstGeom prst="straightConnector1">
            <a:avLst/>
          </a:prstGeom>
          <a:ln w="158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40680" y="4796028"/>
            <a:ext cx="1950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Head/antennae of </a:t>
            </a:r>
          </a:p>
          <a:p>
            <a:r>
              <a:rPr lang="en-US" dirty="0" smtClean="0"/>
              <a:t>male mealybug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824" y="1708594"/>
            <a:ext cx="4974336" cy="4732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992" y="466344"/>
            <a:ext cx="67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Coupled gas chromatography-</a:t>
            </a:r>
            <a:r>
              <a:rPr lang="en-US" sz="2400" dirty="0" err="1" smtClean="0"/>
              <a:t>electroantennogram</a:t>
            </a:r>
            <a:r>
              <a:rPr lang="en-US" sz="2400" dirty="0" smtClean="0"/>
              <a:t> analysis of an extract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142232" y="5943600"/>
            <a:ext cx="310896" cy="2194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986784" y="3703320"/>
            <a:ext cx="45720" cy="44805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06167" y="1896152"/>
            <a:ext cx="98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GC trace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53128" y="5978390"/>
            <a:ext cx="194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Antennal response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1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6527"/>
            <a:ext cx="7886700" cy="86017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Project goal: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639" y="2324893"/>
            <a:ext cx="7886700" cy="1204691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Identify, synthesize, develop applications for 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3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gilli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pheromone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8650" y="914400"/>
            <a:ext cx="7710678" cy="937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7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14412</TotalTime>
  <Words>345</Words>
  <Application>Microsoft Office PowerPoint</Application>
  <PresentationFormat>On-screen Show (4:3)</PresentationFormat>
  <Paragraphs>46</Paragraphs>
  <Slides>11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CS ChemDraw Drawing</vt:lpstr>
      <vt:lpstr>Identification, synthesis, and development of the sex pheromone of the mealybug, Ferrisia gilli</vt:lpstr>
      <vt:lpstr>Background:</vt:lpstr>
      <vt:lpstr>Pheromones for Ferrisia spp.</vt:lpstr>
      <vt:lpstr>Work during 2020-2021:</vt:lpstr>
      <vt:lpstr>PowerPoint Presentation</vt:lpstr>
      <vt:lpstr>PowerPoint Presentation</vt:lpstr>
      <vt:lpstr>PowerPoint Presentation</vt:lpstr>
      <vt:lpstr>PowerPoint Presentation</vt:lpstr>
      <vt:lpstr>Project goal:</vt:lpstr>
      <vt:lpstr>2022 Objectives:</vt:lpstr>
      <vt:lpstr>Thanks for your support!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</dc:creator>
  <cp:lastModifiedBy>Jocelyn G Millar</cp:lastModifiedBy>
  <cp:revision>53</cp:revision>
  <dcterms:created xsi:type="dcterms:W3CDTF">2021-10-03T23:37:02Z</dcterms:created>
  <dcterms:modified xsi:type="dcterms:W3CDTF">2021-12-30T00:27:35Z</dcterms:modified>
</cp:coreProperties>
</file>